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video/unknown"/>
  <Default Extension="mp4" ContentType="video/mp4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67" r:id="rId3"/>
    <p:sldId id="257" r:id="rId4"/>
    <p:sldId id="268" r:id="rId5"/>
    <p:sldId id="269" r:id="rId6"/>
    <p:sldId id="288" r:id="rId7"/>
    <p:sldId id="299" r:id="rId8"/>
    <p:sldId id="300" r:id="rId9"/>
    <p:sldId id="290" r:id="rId10"/>
    <p:sldId id="292" r:id="rId11"/>
    <p:sldId id="293" r:id="rId12"/>
    <p:sldId id="294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95" r:id="rId31"/>
    <p:sldId id="296" r:id="rId32"/>
    <p:sldId id="297" r:id="rId33"/>
    <p:sldId id="298" r:id="rId34"/>
    <p:sldId id="26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5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7" autoAdjust="0"/>
    <p:restoredTop sz="94660"/>
  </p:normalViewPr>
  <p:slideViewPr>
    <p:cSldViewPr snapToGrid="0">
      <p:cViewPr>
        <p:scale>
          <a:sx n="80" d="100"/>
          <a:sy n="80" d="100"/>
        </p:scale>
        <p:origin x="105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053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50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0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568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322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12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80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3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7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97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88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9EE506A-B42A-4241-9B78-66DEA2EB1B3F}" type="datetimeFigureOut">
              <a:rPr lang="en-US" smtClean="0"/>
              <a:t>11/2/16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5D43A159-9268-4A4E-85F1-820F950D66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1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../media/media5.tiff"/><Relationship Id="rId2" Type="http://schemas.openxmlformats.org/officeDocument/2006/relationships/video" Target="../media/media5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6.tiff"/><Relationship Id="rId2" Type="http://schemas.openxmlformats.org/officeDocument/2006/relationships/video" Target="../media/media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300" dirty="0" smtClean="0"/>
              <a:t>Twitter analytics using sap </a:t>
            </a:r>
            <a:r>
              <a:rPr lang="en-US" sz="5300" dirty="0" err="1" smtClean="0"/>
              <a:t>hana</a:t>
            </a:r>
            <a:r>
              <a:rPr lang="en-US" sz="5300" dirty="0" smtClean="0"/>
              <a:t> and sap </a:t>
            </a:r>
            <a:r>
              <a:rPr lang="en-US" sz="5300" dirty="0" err="1" smtClean="0"/>
              <a:t>lumira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51560" y="4088761"/>
            <a:ext cx="9384406" cy="2562895"/>
          </a:xfrm>
        </p:spPr>
        <p:txBody>
          <a:bodyPr>
            <a:normAutofit fontScale="40000" lnSpcReduction="20000"/>
          </a:bodyPr>
          <a:lstStyle/>
          <a:p>
            <a:r>
              <a:rPr lang="en-US" dirty="0" smtClean="0"/>
              <a:t>		                                 </a:t>
            </a:r>
          </a:p>
          <a:p>
            <a:r>
              <a:rPr lang="en-US" dirty="0" smtClean="0"/>
              <a:t>                                                                                                  </a:t>
            </a:r>
            <a:r>
              <a:rPr lang="en-US" sz="4000" dirty="0" smtClean="0"/>
              <a:t>By: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				        Mahesh </a:t>
            </a:r>
            <a:r>
              <a:rPr lang="en-US" sz="4000" dirty="0" err="1" smtClean="0"/>
              <a:t>Gottam</a:t>
            </a:r>
            <a:endParaRPr lang="en-US" sz="4000" dirty="0" smtClean="0"/>
          </a:p>
          <a:p>
            <a:r>
              <a:rPr lang="en-US" sz="4000" dirty="0"/>
              <a:t>	</a:t>
            </a:r>
            <a:r>
              <a:rPr lang="en-US" sz="4000" dirty="0" smtClean="0"/>
              <a:t>                                Chair: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			                          Dr</a:t>
            </a:r>
            <a:r>
              <a:rPr lang="en-US" sz="4000" dirty="0" smtClean="0"/>
              <a:t>. Mohammad </a:t>
            </a:r>
            <a:r>
              <a:rPr lang="en-US" sz="4000" dirty="0" err="1" smtClean="0"/>
              <a:t>Abdus</a:t>
            </a:r>
            <a:r>
              <a:rPr lang="en-US" sz="4000" dirty="0" smtClean="0"/>
              <a:t> Salam</a:t>
            </a:r>
          </a:p>
          <a:p>
            <a:r>
              <a:rPr lang="en-US" sz="4000" dirty="0" smtClean="0"/>
              <a:t>	   Committee Members: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		     	                         Dr.  </a:t>
            </a:r>
            <a:r>
              <a:rPr lang="en-US" sz="4000" dirty="0" err="1" smtClean="0"/>
              <a:t>Shizong</a:t>
            </a:r>
            <a:r>
              <a:rPr lang="en-US" sz="4000" dirty="0" smtClean="0"/>
              <a:t> Yang</a:t>
            </a:r>
          </a:p>
          <a:p>
            <a:r>
              <a:rPr lang="en-US" sz="4000" dirty="0"/>
              <a:t>	</a:t>
            </a:r>
            <a:r>
              <a:rPr lang="en-US" sz="4000" dirty="0" smtClean="0"/>
              <a:t>	              			       Dr. </a:t>
            </a:r>
            <a:r>
              <a:rPr lang="en-US" sz="4000" dirty="0" smtClean="0"/>
              <a:t> Jose </a:t>
            </a:r>
            <a:r>
              <a:rPr lang="en-US" sz="4000" dirty="0" err="1" smtClean="0"/>
              <a:t>Noguera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1827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Involved Design: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Step1: We </a:t>
            </a:r>
            <a:r>
              <a:rPr lang="en-US" b="1" dirty="0" smtClean="0"/>
              <a:t>installed </a:t>
            </a:r>
            <a:r>
              <a:rPr lang="en-US" b="1" dirty="0"/>
              <a:t>all the tools required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	To </a:t>
            </a:r>
            <a:r>
              <a:rPr lang="en-US" dirty="0"/>
              <a:t>perform text analysis we should install the SAP HANA studio and SAP </a:t>
            </a:r>
            <a:r>
              <a:rPr lang="en-US" dirty="0" err="1"/>
              <a:t>Lumira</a:t>
            </a:r>
            <a:r>
              <a:rPr lang="en-US" dirty="0"/>
              <a:t> with an username and password to the Workbench we are going to use to develop the application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b="1" dirty="0"/>
              <a:t>Step2: </a:t>
            </a:r>
            <a:r>
              <a:rPr lang="en-US" b="1" dirty="0" smtClean="0"/>
              <a:t>We </a:t>
            </a:r>
            <a:r>
              <a:rPr lang="en-US" b="1" dirty="0"/>
              <a:t>have the Twitter Account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To </a:t>
            </a:r>
            <a:r>
              <a:rPr lang="en-US" dirty="0"/>
              <a:t>interact with the Twitter API and to establish a connection with real-time data flowing through it we should have an account in that and should register as an app developer in that</a:t>
            </a:r>
            <a:r>
              <a:rPr lang="en-US" dirty="0" smtClean="0"/>
              <a:t>.</a:t>
            </a:r>
          </a:p>
          <a:p>
            <a:pPr marL="0" indent="0" algn="just">
              <a:buNone/>
            </a:pPr>
            <a:r>
              <a:rPr lang="en-US" dirty="0"/>
              <a:t> </a:t>
            </a:r>
          </a:p>
          <a:p>
            <a:pPr algn="just"/>
            <a:r>
              <a:rPr lang="en-US" b="1" dirty="0"/>
              <a:t>Step3: We shall develop an node.js application to establish connection between the database and the twitter.</a:t>
            </a:r>
            <a:endParaRPr lang="en-US" dirty="0"/>
          </a:p>
          <a:p>
            <a:pPr marL="0" indent="0" algn="just">
              <a:buNone/>
            </a:pPr>
            <a:r>
              <a:rPr lang="en-US" dirty="0" smtClean="0"/>
              <a:t>	The </a:t>
            </a:r>
            <a:r>
              <a:rPr lang="en-US" dirty="0"/>
              <a:t>methods used will be developed based on the modules of the JavaScript application and server establishing techniques.</a:t>
            </a:r>
          </a:p>
          <a:p>
            <a:pPr marL="0" indent="0" algn="just">
              <a:buNone/>
            </a:pPr>
            <a:r>
              <a:rPr lang="en-US" b="1" dirty="0"/>
              <a:t> 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50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Continued…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Step4: To program the queries to extract the data from the twitter and load the data into the </a:t>
            </a:r>
            <a:r>
              <a:rPr lang="en-US" b="1" dirty="0" smtClean="0"/>
              <a:t>database.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dirty="0"/>
              <a:t>We should write the queries to extract the useful data from the twitter and load that data to SAP HANA databases.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Step5: Loading data from the SAP Hana Database to SAP </a:t>
            </a:r>
            <a:r>
              <a:rPr lang="en-US" b="1" dirty="0" smtClean="0"/>
              <a:t>Predictive Analysis </a:t>
            </a:r>
            <a:r>
              <a:rPr lang="en-US" b="1" dirty="0"/>
              <a:t>for Data Visualization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We </a:t>
            </a:r>
            <a:r>
              <a:rPr lang="en-US" dirty="0"/>
              <a:t>shall connect the database to the SAP </a:t>
            </a:r>
            <a:r>
              <a:rPr lang="en-US" dirty="0" smtClean="0"/>
              <a:t>Predictive Analysis </a:t>
            </a:r>
            <a:r>
              <a:rPr lang="en-US" dirty="0"/>
              <a:t>and load the data into it to perform the required analysis.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47971" y="81324"/>
            <a:ext cx="10058400" cy="1609344"/>
          </a:xfrm>
        </p:spPr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9446871" y="1849740"/>
            <a:ext cx="1811704" cy="1234395"/>
            <a:chOff x="7104723" y="2930580"/>
            <a:chExt cx="1811704" cy="1234395"/>
          </a:xfrm>
        </p:grpSpPr>
        <p:sp>
          <p:nvSpPr>
            <p:cNvPr id="8" name="Cloud 7"/>
            <p:cNvSpPr/>
            <p:nvPr/>
          </p:nvSpPr>
          <p:spPr bwMode="gray">
            <a:xfrm>
              <a:off x="7104723" y="2930580"/>
              <a:ext cx="1811704" cy="1234395"/>
            </a:xfrm>
            <a:prstGeom prst="cloud">
              <a:avLst/>
            </a:prstGeom>
            <a:solidFill>
              <a:srgbClr val="FFFFFF"/>
            </a:solidFill>
            <a:ln w="38100" cmpd="sng" algn="ctr">
              <a:solidFill>
                <a:srgbClr val="F0AB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73489" y="3250278"/>
              <a:ext cx="568355" cy="56835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7979648" y="3084135"/>
            <a:ext cx="2934445" cy="1873797"/>
            <a:chOff x="5612731" y="3960722"/>
            <a:chExt cx="2934445" cy="1873797"/>
          </a:xfrm>
        </p:grpSpPr>
        <p:sp>
          <p:nvSpPr>
            <p:cNvPr id="11" name="Rectangle 10"/>
            <p:cNvSpPr/>
            <p:nvPr/>
          </p:nvSpPr>
          <p:spPr bwMode="gray">
            <a:xfrm>
              <a:off x="5612731" y="4537959"/>
              <a:ext cx="1989322" cy="1296560"/>
            </a:xfrm>
            <a:prstGeom prst="rect">
              <a:avLst/>
            </a:prstGeom>
            <a:solidFill>
              <a:srgbClr val="FFFFFF"/>
            </a:solidFill>
            <a:ln w="38100" cmpd="sng" algn="ctr">
              <a:solidFill>
                <a:srgbClr val="F0AB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8184" y="4458033"/>
              <a:ext cx="1718679" cy="716116"/>
            </a:xfrm>
            <a:prstGeom prst="rect">
              <a:avLst/>
            </a:prstGeom>
          </p:spPr>
        </p:pic>
        <p:sp>
          <p:nvSpPr>
            <p:cNvPr id="13" name="Left-Up Arrow 12"/>
            <p:cNvSpPr/>
            <p:nvPr/>
          </p:nvSpPr>
          <p:spPr bwMode="gray">
            <a:xfrm>
              <a:off x="7726386" y="3960722"/>
              <a:ext cx="666068" cy="1305440"/>
            </a:xfrm>
            <a:prstGeom prst="leftUpArrow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vert="horz"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5400000">
              <a:off x="8294764" y="4458032"/>
              <a:ext cx="28938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 dirty="0" smtClean="0">
                  <a:ea typeface="Arial Unicode MS" pitchFamily="34" charset="-128"/>
                  <a:cs typeface="Arial Unicode MS" pitchFamily="34" charset="-128"/>
                </a:rPr>
                <a:t>API</a:t>
              </a:r>
              <a:endParaRPr lang="en-US" sz="1800" kern="0" dirty="0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5" name="Rectangle 14"/>
            <p:cNvSpPr/>
            <p:nvPr/>
          </p:nvSpPr>
          <p:spPr bwMode="gray">
            <a:xfrm>
              <a:off x="5765132" y="5230639"/>
              <a:ext cx="1650422" cy="472101"/>
            </a:xfrm>
            <a:prstGeom prst="rect">
              <a:avLst/>
            </a:prstGeom>
            <a:solidFill>
              <a:srgbClr val="FFFFFF"/>
            </a:solidFill>
            <a:ln w="38100" cmpd="sng" algn="ctr">
              <a:solidFill>
                <a:srgbClr val="F0AB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600" kern="0" dirty="0" smtClean="0">
                  <a:ea typeface="Arial Unicode MS" pitchFamily="34" charset="-128"/>
                  <a:cs typeface="Arial Unicode MS" pitchFamily="34" charset="-128"/>
                </a:rPr>
                <a:t>Tweet retriever</a:t>
              </a:r>
              <a:endParaRPr lang="en-US" sz="1600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15605" y="3506675"/>
            <a:ext cx="5124282" cy="2166853"/>
            <a:chOff x="328593" y="3916320"/>
            <a:chExt cx="5124282" cy="2166853"/>
          </a:xfrm>
        </p:grpSpPr>
        <p:sp>
          <p:nvSpPr>
            <p:cNvPr id="17" name="Rectangle 16"/>
            <p:cNvSpPr/>
            <p:nvPr/>
          </p:nvSpPr>
          <p:spPr bwMode="gray">
            <a:xfrm>
              <a:off x="328593" y="3916320"/>
              <a:ext cx="4049692" cy="2166853"/>
            </a:xfrm>
            <a:prstGeom prst="rect">
              <a:avLst/>
            </a:prstGeom>
            <a:solidFill>
              <a:schemeClr val="bg1"/>
            </a:solidFill>
            <a:ln w="57150" cmpd="sng" algn="ctr">
              <a:solidFill>
                <a:srgbClr val="F0AB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lang="en-US" kern="0" dirty="0">
                  <a:ea typeface="Arial Unicode MS" pitchFamily="34" charset="-128"/>
                  <a:cs typeface="Arial Unicode MS" pitchFamily="34" charset="-128"/>
                </a:rPr>
                <a:t> </a:t>
              </a:r>
              <a:r>
                <a:rPr lang="en-US" kern="0" dirty="0" smtClean="0">
                  <a:ea typeface="Arial Unicode MS" pitchFamily="34" charset="-128"/>
                  <a:cs typeface="Arial Unicode MS" pitchFamily="34" charset="-128"/>
                </a:rPr>
                <a:t>          HANA</a:t>
              </a:r>
            </a:p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lang="en-US" kern="0" dirty="0" smtClean="0">
                <a:ea typeface="Arial Unicode MS" pitchFamily="34" charset="-128"/>
                <a:cs typeface="Arial Unicode MS" pitchFamily="34" charset="-128"/>
              </a:endParaRPr>
            </a:p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  <a:p>
              <a:pPr marR="0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18" name="Can 17"/>
            <p:cNvSpPr/>
            <p:nvPr/>
          </p:nvSpPr>
          <p:spPr bwMode="gray">
            <a:xfrm>
              <a:off x="1154518" y="5195118"/>
              <a:ext cx="2442247" cy="817010"/>
            </a:xfrm>
            <a:prstGeom prst="can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ea typeface="Arial Unicode MS" pitchFamily="34" charset="-128"/>
                  <a:cs typeface="Arial Unicode MS" pitchFamily="34" charset="-128"/>
                </a:rPr>
                <a:t>Tables / Views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7403" y="3970089"/>
              <a:ext cx="745996" cy="380283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 bwMode="gray">
            <a:xfrm>
              <a:off x="1226990" y="4564601"/>
              <a:ext cx="2289848" cy="569786"/>
            </a:xfrm>
            <a:prstGeom prst="rect">
              <a:avLst/>
            </a:prstGeom>
            <a:solidFill>
              <a:srgbClr val="FFFFFF"/>
            </a:solidFill>
            <a:ln w="38100" cmpd="sng" algn="ctr">
              <a:solidFill>
                <a:srgbClr val="F0AB00"/>
              </a:solidFill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kern="0" dirty="0" smtClean="0">
                  <a:ea typeface="Arial Unicode MS" pitchFamily="34" charset="-128"/>
                  <a:cs typeface="Arial Unicode MS" pitchFamily="34" charset="-128"/>
                </a:rPr>
                <a:t>Hana Studio</a:t>
              </a:r>
              <a:endParaRPr lang="en-US" kern="0" dirty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51283" y="4777733"/>
              <a:ext cx="54130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fontAlgn="base">
                <a:spcBef>
                  <a:spcPts val="600"/>
                </a:spcBef>
                <a:spcAft>
                  <a:spcPct val="0"/>
                </a:spcAft>
                <a:buClr>
                  <a:srgbClr val="F0AB00"/>
                </a:buClr>
                <a:buSzPct val="80000"/>
              </a:pPr>
              <a:r>
                <a:rPr lang="en-US" sz="1400" kern="0" dirty="0" smtClean="0">
                  <a:ea typeface="Arial Unicode MS" pitchFamily="34" charset="-128"/>
                  <a:cs typeface="Arial Unicode MS" pitchFamily="34" charset="-128"/>
                </a:rPr>
                <a:t>JDBC</a:t>
              </a:r>
              <a:endParaRPr lang="en-US" sz="1800" kern="0" dirty="0" smtClean="0">
                <a:ea typeface="Arial Unicode MS" pitchFamily="34" charset="-128"/>
                <a:cs typeface="Arial Unicode MS" pitchFamily="34" charset="-128"/>
              </a:endParaRPr>
            </a:p>
          </p:txBody>
        </p:sp>
        <p:sp>
          <p:nvSpPr>
            <p:cNvPr id="22" name="Left Arrow 21"/>
            <p:cNvSpPr/>
            <p:nvPr/>
          </p:nvSpPr>
          <p:spPr bwMode="gray">
            <a:xfrm>
              <a:off x="4458214" y="4928702"/>
              <a:ext cx="994661" cy="346341"/>
            </a:xfrm>
            <a:prstGeom prst="leftArrow">
              <a:avLst/>
            </a:prstGeom>
            <a:solidFill>
              <a:schemeClr val="accent1"/>
            </a:solidFill>
            <a:ln w="6350" algn="ctr">
              <a:noFill/>
              <a:miter lim="800000"/>
              <a:headEnd/>
              <a:tailEnd/>
            </a:ln>
          </p:spPr>
          <p:txBody>
            <a:bodyPr lIns="90000" tIns="72000" rIns="90000" bIns="72000" rtlCol="0" anchor="ctr"/>
            <a:lstStyle/>
            <a:p>
              <a:pPr marR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F0AB00"/>
                </a:buClr>
                <a:buSzPct val="80000"/>
                <a:tabLst/>
              </a:pP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Arial Unicode MS" pitchFamily="34" charset="-128"/>
                <a:cs typeface="Arial Unicode MS" pitchFamily="34" charset="-128"/>
              </a:endParaRPr>
            </a:p>
          </p:txBody>
        </p:sp>
      </p:grpSp>
      <p:sp>
        <p:nvSpPr>
          <p:cNvPr id="24" name="Rectangle 23"/>
          <p:cNvSpPr/>
          <p:nvPr/>
        </p:nvSpPr>
        <p:spPr bwMode="gray">
          <a:xfrm>
            <a:off x="427684" y="3506674"/>
            <a:ext cx="1120497" cy="2166854"/>
          </a:xfrm>
          <a:prstGeom prst="rect">
            <a:avLst/>
          </a:prstGeom>
          <a:solidFill>
            <a:schemeClr val="bg1"/>
          </a:solidFill>
          <a:ln w="57150" cmpd="sng" algn="ctr">
            <a:solidFill>
              <a:srgbClr val="F0AB00"/>
            </a:solidFill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kern="0" dirty="0" smtClean="0">
                <a:ea typeface="Arial Unicode MS" pitchFamily="34" charset="-128"/>
                <a:cs typeface="Arial Unicode MS" pitchFamily="34" charset="-128"/>
              </a:rPr>
              <a:t>                LUMIRA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54" y="3869695"/>
            <a:ext cx="745996" cy="380283"/>
          </a:xfrm>
          <a:prstGeom prst="rect">
            <a:avLst/>
          </a:prstGeom>
        </p:spPr>
      </p:pic>
      <p:sp>
        <p:nvSpPr>
          <p:cNvPr id="26" name="Left Arrow 25"/>
          <p:cNvSpPr/>
          <p:nvPr/>
        </p:nvSpPr>
        <p:spPr bwMode="gray">
          <a:xfrm>
            <a:off x="1578004" y="4249978"/>
            <a:ext cx="994661" cy="448693"/>
          </a:xfrm>
          <a:prstGeom prst="leftArrow">
            <a:avLst/>
          </a:prstGeom>
          <a:solidFill>
            <a:schemeClr val="accent1"/>
          </a:solidFill>
          <a:ln w="6350" algn="ctr">
            <a:noFill/>
            <a:miter lim="800000"/>
            <a:headEnd/>
            <a:tailEnd/>
          </a:ln>
        </p:spPr>
        <p:txBody>
          <a:bodyPr lIns="90000" tIns="72000" rIns="90000" bIns="72000" rtlCol="0" anchor="ctr"/>
          <a:lstStyle/>
          <a:p>
            <a:pPr marR="0" algn="ctr" defTabSz="91440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  <a:tabLst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91869" y="3662365"/>
            <a:ext cx="126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DATA </a:t>
            </a:r>
          </a:p>
          <a:p>
            <a:r>
              <a:rPr lang="en-US" dirty="0" smtClean="0"/>
              <a:t>EXPLORE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446871" y="1475874"/>
            <a:ext cx="1467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Twitter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1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109" y="1251283"/>
            <a:ext cx="9267017" cy="546539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8569" y="835784"/>
            <a:ext cx="52297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Implementation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09066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9" t="16092" r="380" b="6763"/>
          <a:stretch/>
        </p:blipFill>
        <p:spPr>
          <a:xfrm>
            <a:off x="1435858" y="1312250"/>
            <a:ext cx="8943384" cy="43335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07368" y="5645780"/>
            <a:ext cx="1286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Structured</a:t>
            </a: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09284" y="5645780"/>
            <a:ext cx="155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Unstructured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1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31147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Enhance search based applications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Patents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Incidents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Healthcare Treatments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Drive decisions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Email interpretation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Documents, general text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Brand Monitoring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Extract meaningful information from raw data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Text Categorization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Segmentation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Tokenization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0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FULL TEXT INDEX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EXAMPLE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Prerequisite</a:t>
            </a:r>
            <a:endParaRPr lang="en-US" dirty="0"/>
          </a:p>
          <a:p>
            <a:pPr lvl="2"/>
            <a:r>
              <a:rPr lang="en-US" sz="1800" dirty="0"/>
              <a:t>In order to create a full-text index the data needs to be stored in a SAP HANA </a:t>
            </a:r>
            <a:r>
              <a:rPr lang="en-US" sz="1800" dirty="0" smtClean="0"/>
              <a:t>table</a:t>
            </a:r>
            <a:endParaRPr lang="en-US" sz="1800" dirty="0"/>
          </a:p>
          <a:p>
            <a:pPr lvl="1"/>
            <a:r>
              <a:rPr lang="en-US" dirty="0">
                <a:cs typeface="Consolas" panose="020B0609020204030204" pitchFamily="49" charset="0"/>
              </a:rPr>
              <a:t>Goal</a:t>
            </a:r>
          </a:p>
          <a:p>
            <a:pPr lvl="2"/>
            <a:r>
              <a:rPr lang="en-US" sz="1800" dirty="0"/>
              <a:t>create a full-text index in order to run search on natural language data</a:t>
            </a:r>
          </a:p>
          <a:p>
            <a:pPr marL="0" lvl="0" indent="0" algn="ctr">
              <a:buNone/>
            </a:pPr>
            <a:endParaRPr lang="en-US" dirty="0" smtClean="0">
              <a:cs typeface="Consolas" panose="020B0609020204030204" pitchFamily="49" charset="0"/>
            </a:endParaRPr>
          </a:p>
          <a:p>
            <a:pPr marL="0" lvl="0" indent="0" algn="ctr">
              <a:buNone/>
            </a:pPr>
            <a:r>
              <a:rPr lang="en-US" dirty="0" smtClean="0">
                <a:solidFill>
                  <a:srgbClr val="7F0055"/>
                </a:solidFill>
                <a:latin typeface="Consolas"/>
              </a:rPr>
              <a:t>CREATE</a:t>
            </a:r>
            <a:r>
              <a:rPr lang="en-US" dirty="0" smtClean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FULLTEXT </a:t>
            </a:r>
            <a:r>
              <a:rPr lang="en-US" dirty="0">
                <a:solidFill>
                  <a:srgbClr val="7F0055"/>
                </a:solidFill>
                <a:latin typeface="Consolas"/>
              </a:rPr>
              <a:t>INDEX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myIndexName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>
                <a:solidFill>
                  <a:srgbClr val="7F0055"/>
                </a:solidFill>
                <a:latin typeface="Consolas"/>
              </a:rPr>
              <a:t>ON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myTable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/>
              </a:rPr>
              <a:t>myColumn</a:t>
            </a:r>
            <a:r>
              <a:rPr lang="en-US" dirty="0">
                <a:solidFill>
                  <a:srgbClr val="000000"/>
                </a:solidFill>
                <a:latin typeface="Consolas"/>
              </a:rPr>
              <a:t>)</a:t>
            </a:r>
            <a:r>
              <a:rPr lang="en-US" dirty="0">
                <a:solidFill>
                  <a:srgbClr val="3F5FBF"/>
                </a:solidFill>
                <a:latin typeface="Consolas"/>
              </a:rPr>
              <a:t>;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13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b="1" dirty="0" smtClean="0"/>
              <a:t>  A </a:t>
            </a:r>
            <a:r>
              <a:rPr lang="en-US" b="1" dirty="0"/>
              <a:t>full-text index is bound to a table column</a:t>
            </a:r>
          </a:p>
          <a:p>
            <a:pPr lvl="2"/>
            <a:r>
              <a:rPr lang="en-US" sz="2000" dirty="0"/>
              <a:t>Automatic update of full-text index on create, update, delete</a:t>
            </a:r>
          </a:p>
          <a:p>
            <a:pPr lvl="2"/>
            <a:r>
              <a:rPr lang="en-US" sz="2000" dirty="0"/>
              <a:t>Full-text index is dropped of table/column </a:t>
            </a:r>
            <a:r>
              <a:rPr lang="en-US" sz="2000" dirty="0" smtClean="0"/>
              <a:t>is dropped.</a:t>
            </a:r>
            <a:endParaRPr lang="en-US" sz="2000" dirty="0"/>
          </a:p>
          <a:p>
            <a:pPr marL="342900" lvl="2" indent="-342900"/>
            <a:endParaRPr lang="en-US" sz="2000" b="1" dirty="0" smtClean="0"/>
          </a:p>
          <a:p>
            <a:pPr marL="342900" lvl="2" indent="-342900"/>
            <a:r>
              <a:rPr lang="en-US" sz="2000" b="1" dirty="0" smtClean="0"/>
              <a:t>Processing </a:t>
            </a:r>
            <a:r>
              <a:rPr lang="en-US" sz="2000" b="1" dirty="0"/>
              <a:t>steps</a:t>
            </a:r>
          </a:p>
          <a:p>
            <a:pPr lvl="2"/>
            <a:r>
              <a:rPr lang="en-US" sz="2000" dirty="0"/>
              <a:t>File filtering</a:t>
            </a:r>
          </a:p>
          <a:p>
            <a:pPr lvl="2"/>
            <a:r>
              <a:rPr lang="en-US" sz="2000" dirty="0"/>
              <a:t>Language detection</a:t>
            </a:r>
          </a:p>
          <a:p>
            <a:pPr lvl="2"/>
            <a:r>
              <a:rPr lang="en-US" sz="2000" dirty="0"/>
              <a:t>Tokenization</a:t>
            </a:r>
          </a:p>
          <a:p>
            <a:pPr lvl="2"/>
            <a:r>
              <a:rPr lang="en-US" sz="2000" dirty="0"/>
              <a:t>Stemming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AND DOMAIN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183139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Text Analysis gives ‘structure’ to two sorts of elements from unstructured text: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Core </a:t>
            </a:r>
            <a:r>
              <a:rPr lang="en-US" dirty="0" smtClean="0"/>
              <a:t>entities</a:t>
            </a:r>
          </a:p>
          <a:p>
            <a:pPr marL="0" indent="0">
              <a:buNone/>
            </a:pPr>
            <a:r>
              <a:rPr lang="en-US" sz="2200" dirty="0">
                <a:solidFill>
                  <a:srgbClr val="00B0F0"/>
                </a:solidFill>
              </a:rPr>
              <a:t>	</a:t>
            </a:r>
            <a:r>
              <a:rPr lang="en-US" sz="1200" b="1" dirty="0">
                <a:solidFill>
                  <a:schemeClr val="accent2"/>
                </a:solidFill>
              </a:rPr>
              <a:t>&lt;PERSON&gt;</a:t>
            </a:r>
            <a:r>
              <a:rPr lang="en-US" sz="2200" dirty="0">
                <a:solidFill>
                  <a:srgbClr val="00B0F0"/>
                </a:solidFill>
              </a:rPr>
              <a:t>Bruce </a:t>
            </a:r>
            <a:r>
              <a:rPr lang="en-US" sz="2200" dirty="0" err="1">
                <a:solidFill>
                  <a:srgbClr val="00B0F0"/>
                </a:solidFill>
              </a:rPr>
              <a:t>Dickison</a:t>
            </a:r>
            <a:r>
              <a:rPr lang="en-US" sz="1200" b="1" dirty="0">
                <a:solidFill>
                  <a:schemeClr val="accent2"/>
                </a:solidFill>
              </a:rPr>
              <a:t>&lt;/PERSON&gt;</a:t>
            </a:r>
            <a:r>
              <a:rPr lang="en-US" sz="2200" dirty="0">
                <a:solidFill>
                  <a:srgbClr val="00B0F0"/>
                </a:solidFill>
              </a:rPr>
              <a:t> is the greatest singer of</a:t>
            </a:r>
            <a:r>
              <a:rPr lang="en-US" sz="1200" b="1" dirty="0">
                <a:solidFill>
                  <a:schemeClr val="accent2"/>
                </a:solidFill>
              </a:rPr>
              <a:t>&lt;ORGANIZATION@ENTERTAINMENT&gt; </a:t>
            </a:r>
            <a:r>
              <a:rPr lang="en-US" sz="2200" dirty="0">
                <a:solidFill>
                  <a:srgbClr val="00B0F0"/>
                </a:solidFill>
              </a:rPr>
              <a:t>Iron Maiden </a:t>
            </a:r>
            <a:r>
              <a:rPr lang="en-US" sz="1200" b="1" dirty="0">
                <a:solidFill>
                  <a:schemeClr val="accent2"/>
                </a:solidFill>
              </a:rPr>
              <a:t>&lt;/ORGANIZATION@ENTERTAINMENT&gt;</a:t>
            </a:r>
          </a:p>
          <a:p>
            <a:pPr lvl="1"/>
            <a:endParaRPr lang="en-US" sz="1200" b="1" dirty="0">
              <a:solidFill>
                <a:schemeClr val="accent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/>
              <a:t>Domain Extraction</a:t>
            </a:r>
          </a:p>
          <a:p>
            <a:pPr marL="274320" lvl="1" indent="0">
              <a:buNone/>
            </a:pPr>
            <a:r>
              <a:rPr lang="en-US" sz="2200" dirty="0">
                <a:solidFill>
                  <a:srgbClr val="00B0F0"/>
                </a:solidFill>
              </a:rPr>
              <a:t>	I </a:t>
            </a:r>
            <a:r>
              <a:rPr lang="en-US" sz="1200" b="1" dirty="0">
                <a:solidFill>
                  <a:schemeClr val="accent2"/>
                </a:solidFill>
              </a:rPr>
              <a:t>&lt;SENTIMENT&gt;</a:t>
            </a:r>
            <a:r>
              <a:rPr lang="en-US" sz="2200" dirty="0">
                <a:solidFill>
                  <a:srgbClr val="00B0F0"/>
                </a:solidFill>
              </a:rPr>
              <a:t>love</a:t>
            </a:r>
            <a:r>
              <a:rPr lang="en-US" sz="1200" b="1" dirty="0">
                <a:solidFill>
                  <a:schemeClr val="accent2"/>
                </a:solidFill>
              </a:rPr>
              <a:t>&lt;/SENTIMENT&gt;</a:t>
            </a:r>
            <a:r>
              <a:rPr lang="en-US" sz="1200" dirty="0">
                <a:solidFill>
                  <a:srgbClr val="00B0F0"/>
                </a:solidFill>
              </a:rPr>
              <a:t> </a:t>
            </a:r>
            <a:r>
              <a:rPr lang="en-US" sz="1200" b="1" dirty="0">
                <a:solidFill>
                  <a:schemeClr val="accent2"/>
                </a:solidFill>
              </a:rPr>
              <a:t>&lt;TOPIC&gt;</a:t>
            </a:r>
            <a:r>
              <a:rPr lang="en-US" sz="2200" dirty="0">
                <a:solidFill>
                  <a:srgbClr val="00B0F0"/>
                </a:solidFill>
              </a:rPr>
              <a:t>your product</a:t>
            </a:r>
            <a:r>
              <a:rPr lang="en-US" sz="1200" b="1" dirty="0">
                <a:solidFill>
                  <a:schemeClr val="accent2"/>
                </a:solidFill>
              </a:rPr>
              <a:t>&lt;/TOPIC&gt;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842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It is not a keyword search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Full linguistic and statistical techniques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Natural Language Processing</a:t>
            </a:r>
          </a:p>
          <a:p>
            <a:pPr marL="0" indent="0">
              <a:buNone/>
            </a:pPr>
            <a:r>
              <a:rPr lang="en-US" dirty="0"/>
              <a:t>	Grammatical Parsing: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B0F0"/>
                </a:solidFill>
              </a:rPr>
              <a:t>Can we bill you?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</a:rPr>
              <a:t>		Bill was that president.</a:t>
            </a:r>
          </a:p>
          <a:p>
            <a:pPr marL="0" indent="0">
              <a:buNone/>
            </a:pPr>
            <a:r>
              <a:rPr lang="en-US" dirty="0"/>
              <a:t>	Semantic Disambiguation: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dirty="0"/>
              <a:t>		</a:t>
            </a:r>
            <a:r>
              <a:rPr lang="en-US" dirty="0">
                <a:solidFill>
                  <a:srgbClr val="00B0F0"/>
                </a:solidFill>
              </a:rPr>
              <a:t>The duck has a bill.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00B0F0"/>
                </a:solidFill>
              </a:rPr>
              <a:t>		The bill was signed into law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634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INTRODUCTION</a:t>
            </a:r>
          </a:p>
          <a:p>
            <a:pPr lvl="1"/>
            <a:r>
              <a:rPr lang="en-US" dirty="0" smtClean="0"/>
              <a:t>BIG DATA CONCEPTS</a:t>
            </a:r>
            <a:endParaRPr lang="en-US" dirty="0"/>
          </a:p>
          <a:p>
            <a:r>
              <a:rPr lang="en-US" dirty="0" smtClean="0"/>
              <a:t>STATEMENT </a:t>
            </a:r>
            <a:r>
              <a:rPr lang="en-US" dirty="0" smtClean="0"/>
              <a:t>OF </a:t>
            </a:r>
            <a:r>
              <a:rPr lang="en-US" dirty="0" smtClean="0"/>
              <a:t>PROBLEM</a:t>
            </a:r>
          </a:p>
          <a:p>
            <a:r>
              <a:rPr lang="en-US" dirty="0" smtClean="0"/>
              <a:t>RESEARCH QUESTIONS</a:t>
            </a:r>
          </a:p>
          <a:p>
            <a:r>
              <a:rPr lang="en-US" dirty="0" smtClean="0"/>
              <a:t>OBJECTIVES</a:t>
            </a:r>
            <a:endParaRPr lang="en-US" dirty="0" smtClean="0"/>
          </a:p>
          <a:p>
            <a:r>
              <a:rPr lang="en-US" dirty="0" smtClean="0"/>
              <a:t>DELIMITATION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IMPLEMENTATION</a:t>
            </a:r>
          </a:p>
          <a:p>
            <a:pPr lvl="1"/>
            <a:r>
              <a:rPr lang="en-US" dirty="0"/>
              <a:t>TEXT ANALYSIS</a:t>
            </a:r>
          </a:p>
          <a:p>
            <a:pPr lvl="2"/>
            <a:r>
              <a:rPr lang="en-US" dirty="0"/>
              <a:t>FULL TEXT INDEX</a:t>
            </a:r>
          </a:p>
          <a:p>
            <a:pPr lvl="2"/>
            <a:r>
              <a:rPr lang="en-US" dirty="0"/>
              <a:t>CORE AND DOMAIN EXTRACTION</a:t>
            </a:r>
          </a:p>
          <a:p>
            <a:pPr lvl="2"/>
            <a:r>
              <a:rPr lang="en-US" dirty="0"/>
              <a:t>SENTIMENT ANALYSIS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59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SUPPORTED ENTITY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Who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People, job tittle and national identification numbers.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What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Companies, organizations, financial indexes and products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When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Dates, days, holidays, months, years, and time periods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Where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Addresses, cities, states, countries, facilities, internet addresses and phone numbers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How much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Currencies and units of measure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Generic concepts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“Big Data”, “global piracy”, “global warming” and others..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338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Text analysis is implemented with a </a:t>
            </a:r>
            <a:r>
              <a:rPr lang="en-US" dirty="0">
                <a:solidFill>
                  <a:schemeClr val="accent1"/>
                </a:solidFill>
              </a:rPr>
              <a:t>FULL TEXT INDEX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A Configuration file is </a:t>
            </a:r>
            <a:r>
              <a:rPr lang="en-US" dirty="0">
                <a:solidFill>
                  <a:schemeClr val="accent1"/>
                </a:solidFill>
              </a:rPr>
              <a:t>mandatory </a:t>
            </a:r>
            <a:r>
              <a:rPr lang="en-US" dirty="0"/>
              <a:t>to perform TA.</a:t>
            </a:r>
          </a:p>
          <a:p>
            <a:pPr lvl="0" algn="ctr"/>
            <a:endParaRPr lang="en-US" dirty="0">
              <a:cs typeface="Consolas" panose="020B0609020204030204" pitchFamily="49" charset="0"/>
            </a:endParaRPr>
          </a:p>
          <a:p>
            <a:pPr lvl="0" algn="ctr"/>
            <a:endParaRPr lang="en-US" dirty="0">
              <a:cs typeface="Consolas" panose="020B0609020204030204" pitchFamily="49" charset="0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rgbClr val="7F0055"/>
                </a:solidFill>
                <a:latin typeface="Consolas"/>
              </a:rPr>
              <a:t>CREATE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FULLTEXT </a:t>
            </a:r>
            <a:r>
              <a:rPr lang="en-US" sz="2400" dirty="0">
                <a:solidFill>
                  <a:srgbClr val="7F0055"/>
                </a:solidFill>
                <a:latin typeface="Consolas"/>
              </a:rPr>
              <a:t>INDEX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myIndexName</a:t>
            </a:r>
            <a:r>
              <a:rPr lang="en-US" sz="2400" dirty="0">
                <a:solidFill>
                  <a:schemeClr val="tx2"/>
                </a:solidFill>
                <a:latin typeface="Consolas"/>
              </a:rPr>
              <a:t> </a:t>
            </a:r>
            <a:r>
              <a:rPr lang="en-US" sz="2400" dirty="0">
                <a:solidFill>
                  <a:srgbClr val="7F0055"/>
                </a:solidFill>
                <a:latin typeface="Consolas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myTable</a:t>
            </a:r>
            <a:r>
              <a:rPr lang="en-US" dirty="0">
                <a:solidFill>
                  <a:srgbClr val="2A00FF"/>
                </a:solidFill>
                <a:latin typeface="Consolas"/>
              </a:rPr>
              <a:t>(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myColumn</a:t>
            </a:r>
            <a:r>
              <a:rPr lang="en-US" sz="2400" dirty="0">
                <a:solidFill>
                  <a:schemeClr val="tx2"/>
                </a:solidFill>
                <a:latin typeface="Consolas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CONFIGURATION </a:t>
            </a:r>
            <a:r>
              <a:rPr lang="en-US" dirty="0" err="1">
                <a:solidFill>
                  <a:srgbClr val="2A00FF"/>
                </a:solidFill>
                <a:latin typeface="Consolas"/>
              </a:rPr>
              <a:t>configurationFileName</a:t>
            </a:r>
            <a:endParaRPr lang="en-US" sz="2400" dirty="0">
              <a:solidFill>
                <a:srgbClr val="000000"/>
              </a:solidFill>
              <a:latin typeface="Consolas"/>
            </a:endParaRPr>
          </a:p>
          <a:p>
            <a:pPr marL="0" lv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/>
              </a:rPr>
              <a:t>TEXT ANALYSIS </a:t>
            </a:r>
            <a:r>
              <a:rPr lang="en-US" sz="2400" dirty="0">
                <a:solidFill>
                  <a:srgbClr val="7F0055"/>
                </a:solidFill>
                <a:latin typeface="Consolas"/>
              </a:rPr>
              <a:t>ON</a:t>
            </a:r>
            <a:r>
              <a:rPr lang="en-US" sz="2400" dirty="0">
                <a:solidFill>
                  <a:srgbClr val="000000"/>
                </a:solidFill>
                <a:latin typeface="Consolas"/>
              </a:rPr>
              <a:t>;</a:t>
            </a:r>
            <a:endParaRPr lang="en-US" sz="2400" dirty="0">
              <a:cs typeface="Consolas" panose="020B0609020204030204" pitchFamily="49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36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CONFIGURING TEXT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LINGANALYSIS_&lt;X&gt;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/>
              <a:t>&lt;X&gt;: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BASIC – Tokenization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STEMS –  + Stemming (dictionary based)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FULL –  + Tagging (labeling words)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EXTRACTION_&lt;X&gt;</a:t>
            </a:r>
          </a:p>
          <a:p>
            <a:pPr marL="285750" lvl="1" indent="-285750">
              <a:buFont typeface="Wingdings" panose="05000000000000000000" pitchFamily="2" charset="2"/>
              <a:buChar char="q"/>
            </a:pPr>
            <a:r>
              <a:rPr lang="en-US" dirty="0"/>
              <a:t>&lt;X&gt;: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CORE – Entities like people, organizations or places.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CORE_ENTERPRISE –  management changes, acquisition, mergers…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CORE_PUBLIC_SECTOR –  events, persons. Related to security</a:t>
            </a:r>
          </a:p>
          <a:p>
            <a:pPr marL="465750" lvl="2" indent="-285750">
              <a:buFont typeface="Wingdings" panose="05000000000000000000" pitchFamily="2" charset="2"/>
              <a:buChar char="q"/>
            </a:pPr>
            <a:r>
              <a:rPr lang="en-US" dirty="0"/>
              <a:t>CORE_VOICEOFCUSTOMER – sentiments and requests.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002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ANALYSIS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err="1"/>
              <a:t>Fulltext</a:t>
            </a:r>
            <a:r>
              <a:rPr lang="en-US" dirty="0"/>
              <a:t> indexes are accessed indirectly (trough main table)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Text Analysis results are directly accessed in the $TA_&lt;</a:t>
            </a:r>
            <a:r>
              <a:rPr lang="en-US" dirty="0" err="1"/>
              <a:t>index_name</a:t>
            </a:r>
            <a:r>
              <a:rPr lang="en-US" dirty="0"/>
              <a:t>&gt;.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New data is automatically analyzed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3" y="3343928"/>
            <a:ext cx="78390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15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892968"/>
            <a:ext cx="12192000" cy="399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1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TWEETS TABLE</a:t>
            </a:r>
            <a:endParaRPr lang="en-US" dirty="0"/>
          </a:p>
        </p:txBody>
      </p:sp>
      <p:pic>
        <p:nvPicPr>
          <p:cNvPr id="4" name="TAB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" y="2245895"/>
            <a:ext cx="121920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CHARACTERISTICS</a:t>
            </a:r>
          </a:p>
          <a:p>
            <a:pPr marL="56007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Domain extraction built on core configuration</a:t>
            </a:r>
          </a:p>
          <a:p>
            <a:pPr marL="56007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Look for facts/relations/states among entities</a:t>
            </a:r>
          </a:p>
          <a:p>
            <a:pPr marL="56007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Relations:</a:t>
            </a:r>
          </a:p>
          <a:p>
            <a:pPr marL="180000" lvl="2" indent="0">
              <a:buNone/>
            </a:pPr>
            <a:r>
              <a:rPr lang="en-US" sz="2800" dirty="0" smtClean="0">
                <a:solidFill>
                  <a:srgbClr val="00B0F0"/>
                </a:solidFill>
              </a:rPr>
              <a:t>       Mahesh </a:t>
            </a:r>
            <a:r>
              <a:rPr lang="en-US" sz="2800" dirty="0">
                <a:solidFill>
                  <a:srgbClr val="00B0F0"/>
                </a:solidFill>
              </a:rPr>
              <a:t>read the book</a:t>
            </a:r>
          </a:p>
          <a:p>
            <a:pPr marL="560070" lvl="1" indent="-285750">
              <a:buFont typeface="Wingdings" panose="05000000000000000000" pitchFamily="2" charset="2"/>
              <a:buChar char="q"/>
            </a:pPr>
            <a:r>
              <a:rPr lang="en-US" sz="2800" dirty="0"/>
              <a:t>States:</a:t>
            </a:r>
          </a:p>
          <a:p>
            <a:pPr marL="180000" lvl="2" indent="0">
              <a:buNone/>
            </a:pPr>
            <a:r>
              <a:rPr lang="en-US" sz="2800" dirty="0" smtClean="0">
                <a:solidFill>
                  <a:srgbClr val="00B0F0"/>
                </a:solidFill>
              </a:rPr>
              <a:t>       Mahesh </a:t>
            </a:r>
            <a:r>
              <a:rPr lang="en-US" sz="2800" dirty="0">
                <a:solidFill>
                  <a:srgbClr val="00B0F0"/>
                </a:solidFill>
              </a:rPr>
              <a:t>birthday is </a:t>
            </a:r>
            <a:r>
              <a:rPr lang="en-US" sz="2800" dirty="0" smtClean="0">
                <a:solidFill>
                  <a:srgbClr val="00B0F0"/>
                </a:solidFill>
              </a:rPr>
              <a:t>on April 30</a:t>
            </a:r>
            <a:r>
              <a:rPr lang="en-US" sz="2800" baseline="30000" dirty="0" smtClean="0">
                <a:solidFill>
                  <a:srgbClr val="00B0F0"/>
                </a:solidFill>
              </a:rPr>
              <a:t>th</a:t>
            </a:r>
            <a:r>
              <a:rPr lang="en-US" sz="2800" dirty="0" smtClean="0">
                <a:solidFill>
                  <a:srgbClr val="00B0F0"/>
                </a:solidFill>
              </a:rPr>
              <a:t> </a:t>
            </a:r>
            <a:endParaRPr lang="en-US" sz="2800" dirty="0">
              <a:solidFill>
                <a:srgbClr val="00B0F0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70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Voice of customer(domain extraction)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Sentiments:</a:t>
            </a:r>
          </a:p>
          <a:p>
            <a:pPr marL="560070" lvl="2" indent="-285750">
              <a:buFont typeface="Wingdings" panose="05000000000000000000" pitchFamily="2" charset="2"/>
              <a:buChar char="q"/>
            </a:pPr>
            <a:r>
              <a:rPr lang="en-US" dirty="0"/>
              <a:t>Positive, negative, neutral</a:t>
            </a:r>
          </a:p>
          <a:p>
            <a:pPr marL="740070" lvl="3" indent="-285750">
              <a:buFont typeface="Wingdings" panose="05000000000000000000" pitchFamily="2" charset="2"/>
              <a:buChar char="q"/>
            </a:pPr>
            <a:r>
              <a:rPr lang="en-US" dirty="0"/>
              <a:t>Intensity: Strong/Weak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 smtClean="0"/>
              <a:t>Requests</a:t>
            </a:r>
            <a:endParaRPr lang="en-US" dirty="0"/>
          </a:p>
          <a:p>
            <a:pPr marL="560070" lvl="2" indent="-285750">
              <a:buFont typeface="Wingdings" panose="05000000000000000000" pitchFamily="2" charset="2"/>
              <a:buChar char="q"/>
            </a:pPr>
            <a:r>
              <a:rPr lang="en-US" dirty="0"/>
              <a:t>General and contact info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Emoticons</a:t>
            </a:r>
          </a:p>
          <a:p>
            <a:pPr marL="560070" lvl="2" indent="-285750">
              <a:buFont typeface="Wingdings" panose="05000000000000000000" pitchFamily="2" charset="2"/>
              <a:buChar char="q"/>
            </a:pPr>
            <a:r>
              <a:rPr lang="en-US" dirty="0"/>
              <a:t>Positive </a:t>
            </a:r>
            <a:r>
              <a:rPr lang="en-US" dirty="0">
                <a:sym typeface="Wingdings" panose="05000000000000000000" pitchFamily="2" charset="2"/>
              </a:rPr>
              <a:t>:) </a:t>
            </a:r>
            <a:r>
              <a:rPr lang="en-US" dirty="0"/>
              <a:t>and Negative :( </a:t>
            </a:r>
          </a:p>
          <a:p>
            <a:pPr marL="740070" lvl="3" indent="-285750">
              <a:buFont typeface="Wingdings" panose="05000000000000000000" pitchFamily="2" charset="2"/>
              <a:buChar char="q"/>
            </a:pPr>
            <a:r>
              <a:rPr lang="en-US" dirty="0"/>
              <a:t>Intensity: Strong/Weak :D XD </a:t>
            </a:r>
            <a:r>
              <a:rPr lang="en-US" dirty="0">
                <a:sym typeface="Wingdings" panose="05000000000000000000" pitchFamily="2" charset="2"/>
              </a:rPr>
              <a:t>:(((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Profanity</a:t>
            </a:r>
          </a:p>
          <a:p>
            <a:pPr marL="560070" lvl="2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Ambiguous and unambiguous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>
                <a:sym typeface="Wingdings" panose="05000000000000000000" pitchFamily="2" charset="2"/>
              </a:rPr>
              <a:t>Languages: Chinese, </a:t>
            </a:r>
            <a:r>
              <a:rPr lang="en-US" dirty="0" smtClean="0">
                <a:sym typeface="Wingdings" panose="05000000000000000000" pitchFamily="2" charset="2"/>
              </a:rPr>
              <a:t>Dutch, </a:t>
            </a:r>
            <a:r>
              <a:rPr lang="en-US" dirty="0">
                <a:sym typeface="Wingdings" panose="05000000000000000000" pitchFamily="2" charset="2"/>
              </a:rPr>
              <a:t>English, French, German, Italian, Portuguese, Russian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37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33078"/>
            <a:ext cx="10058400" cy="1609344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1353664"/>
            <a:ext cx="10058400" cy="4050792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7C0054"/>
                </a:solidFill>
                <a:latin typeface="Consolas" charset="0"/>
              </a:rPr>
              <a:t>CREATE </a:t>
            </a:r>
            <a:r>
              <a:rPr lang="en-US" dirty="0">
                <a:latin typeface="Consolas" charset="0"/>
              </a:rPr>
              <a:t>FULLTEXT </a:t>
            </a:r>
            <a:r>
              <a:rPr lang="en-US" b="1" dirty="0">
                <a:solidFill>
                  <a:srgbClr val="7C0054"/>
                </a:solidFill>
                <a:latin typeface="Consolas" charset="0"/>
              </a:rPr>
              <a:t>INDEX 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"tweets" </a:t>
            </a:r>
            <a:r>
              <a:rPr lang="en-US" b="1" dirty="0">
                <a:solidFill>
                  <a:srgbClr val="7C0054"/>
                </a:solidFill>
                <a:latin typeface="Consolas" charset="0"/>
              </a:rPr>
              <a:t>ON 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"Tweets"</a:t>
            </a:r>
            <a:r>
              <a:rPr lang="en-US" dirty="0">
                <a:latin typeface="Consolas" charset="0"/>
              </a:rPr>
              <a:t>(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"text"</a:t>
            </a:r>
            <a:r>
              <a:rPr lang="en-US" dirty="0">
                <a:latin typeface="Consolas" charset="0"/>
              </a:rPr>
              <a:t>) 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dirty="0" smtClean="0">
                <a:latin typeface="Consolas" charset="0"/>
              </a:rPr>
              <a:t>CONFIGURATION </a:t>
            </a:r>
            <a:r>
              <a:rPr lang="en-US" dirty="0" smtClean="0">
                <a:solidFill>
                  <a:srgbClr val="2800FF"/>
                </a:solidFill>
                <a:latin typeface="Consolas" charset="0"/>
              </a:rPr>
              <a:t>'EXTRACTION_CORE_VOICEOFCUSTOMER’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7C0054"/>
                </a:solidFill>
                <a:latin typeface="Consolas" charset="0"/>
              </a:rPr>
              <a:t>LANGUAGE </a:t>
            </a:r>
            <a:r>
              <a:rPr lang="en-US" b="1" dirty="0">
                <a:solidFill>
                  <a:srgbClr val="7C0054"/>
                </a:solidFill>
                <a:latin typeface="Consolas" charset="0"/>
              </a:rPr>
              <a:t>COLUMN 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"</a:t>
            </a:r>
            <a:r>
              <a:rPr lang="en-US" dirty="0" err="1">
                <a:solidFill>
                  <a:srgbClr val="2800FF"/>
                </a:solidFill>
                <a:latin typeface="Consolas" charset="0"/>
              </a:rPr>
              <a:t>lang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"</a:t>
            </a:r>
            <a:br>
              <a:rPr lang="en-US" dirty="0">
                <a:solidFill>
                  <a:srgbClr val="2800FF"/>
                </a:solidFill>
                <a:latin typeface="Consolas" charset="0"/>
              </a:rPr>
            </a:br>
            <a:r>
              <a:rPr lang="en-US" b="1" dirty="0">
                <a:solidFill>
                  <a:srgbClr val="7C0054"/>
                </a:solidFill>
                <a:latin typeface="Consolas" charset="0"/>
              </a:rPr>
              <a:t>LANGUAGE </a:t>
            </a:r>
            <a:r>
              <a:rPr lang="en-US" dirty="0">
                <a:latin typeface="Consolas" charset="0"/>
              </a:rPr>
              <a:t>DETECTION (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'EN'</a:t>
            </a:r>
            <a:r>
              <a:rPr lang="en-US" dirty="0">
                <a:latin typeface="Consolas" charset="0"/>
              </a:rPr>
              <a:t>,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'FR'</a:t>
            </a:r>
            <a:r>
              <a:rPr lang="en-US" dirty="0">
                <a:latin typeface="Consolas" charset="0"/>
              </a:rPr>
              <a:t>,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'DE'</a:t>
            </a:r>
            <a:r>
              <a:rPr lang="en-US" dirty="0">
                <a:latin typeface="Consolas" charset="0"/>
              </a:rPr>
              <a:t>,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'ES'</a:t>
            </a:r>
            <a:r>
              <a:rPr lang="en-US" dirty="0">
                <a:latin typeface="Consolas" charset="0"/>
              </a:rPr>
              <a:t>,</a:t>
            </a:r>
            <a:r>
              <a:rPr lang="en-US" dirty="0">
                <a:solidFill>
                  <a:srgbClr val="2800FF"/>
                </a:solidFill>
                <a:latin typeface="Consolas" charset="0"/>
              </a:rPr>
              <a:t>'ZH'</a:t>
            </a:r>
            <a:r>
              <a:rPr lang="en-US" dirty="0">
                <a:latin typeface="Consolas" charset="0"/>
              </a:rPr>
              <a:t>) </a:t>
            </a:r>
            <a:endParaRPr lang="en-US" dirty="0" smtClean="0">
              <a:latin typeface="Consolas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00007F"/>
                </a:solidFill>
                <a:latin typeface="Consolas" charset="0"/>
              </a:rPr>
              <a:t>TEXT </a:t>
            </a:r>
            <a:r>
              <a:rPr lang="en-US" dirty="0">
                <a:latin typeface="Consolas" charset="0"/>
              </a:rPr>
              <a:t>ANALYSIS </a:t>
            </a:r>
            <a:r>
              <a:rPr lang="en-US" b="1" dirty="0" smtClean="0">
                <a:solidFill>
                  <a:srgbClr val="7C0054"/>
                </a:solidFill>
                <a:latin typeface="Consolas" charset="0"/>
              </a:rPr>
              <a:t>ON</a:t>
            </a:r>
            <a:r>
              <a:rPr lang="en-US" dirty="0">
                <a:solidFill>
                  <a:srgbClr val="3D5EBC"/>
                </a:solidFill>
                <a:latin typeface="Consolas" charset="0"/>
              </a:rPr>
              <a:t>; </a:t>
            </a:r>
            <a:endParaRPr lang="en-US" dirty="0"/>
          </a:p>
        </p:txBody>
      </p:sp>
      <p:pic>
        <p:nvPicPr>
          <p:cNvPr id="4" name="cor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" y="3408754"/>
            <a:ext cx="12192000" cy="331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rules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 sets of rules are applied followed by a filter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set – Identifies positive/negative keywords topics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set – Identifies positive/negative keywords along with intensifiers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dirty="0"/>
              <a:t>Filter sorts through rules results and outputs one </a:t>
            </a:r>
            <a:r>
              <a:rPr lang="en-US" dirty="0" smtClean="0"/>
              <a:t>final </a:t>
            </a:r>
            <a:r>
              <a:rPr lang="en-US" dirty="0"/>
              <a:t>value for </a:t>
            </a:r>
            <a:r>
              <a:rPr lang="en-US" dirty="0" smtClean="0"/>
              <a:t>each</a:t>
            </a:r>
            <a:endParaRPr lang="en-US" dirty="0"/>
          </a:p>
        </p:txBody>
      </p:sp>
      <p:pic>
        <p:nvPicPr>
          <p:cNvPr id="4" name="o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" y="3824371"/>
            <a:ext cx="12192000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DEFINITION(S)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69848" y="2121408"/>
            <a:ext cx="460208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dirty="0"/>
              <a:t>The new tools helping us find relevant data and analyze its implications</a:t>
            </a:r>
            <a:r>
              <a:rPr lang="en-US" dirty="0" smtClean="0"/>
              <a:t>.</a:t>
            </a:r>
          </a:p>
          <a:p>
            <a:pPr algn="ctr"/>
            <a:endParaRPr lang="es-ES" dirty="0"/>
          </a:p>
        </p:txBody>
      </p:sp>
      <p:sp>
        <p:nvSpPr>
          <p:cNvPr id="6" name="Rectangle 5"/>
          <p:cNvSpPr/>
          <p:nvPr/>
        </p:nvSpPr>
        <p:spPr>
          <a:xfrm>
            <a:off x="5528620" y="2632868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broad range of new and massive data types that have appeared over the last decade or so.</a:t>
            </a:r>
            <a:endParaRPr lang="es-ES" dirty="0"/>
          </a:p>
        </p:txBody>
      </p:sp>
      <p:sp>
        <p:nvSpPr>
          <p:cNvPr id="7" name="Rectangle 6"/>
          <p:cNvSpPr/>
          <p:nvPr/>
        </p:nvSpPr>
        <p:spPr>
          <a:xfrm>
            <a:off x="2039730" y="3525420"/>
            <a:ext cx="363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dirty="0"/>
              <a:t>The shift (for enterprises) from processing internal data to mining external data.</a:t>
            </a:r>
          </a:p>
        </p:txBody>
      </p:sp>
      <p:sp>
        <p:nvSpPr>
          <p:cNvPr id="8" name="Rectangle 7"/>
          <p:cNvSpPr/>
          <p:nvPr/>
        </p:nvSpPr>
        <p:spPr>
          <a:xfrm>
            <a:off x="5528620" y="428502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/>
            <a:r>
              <a:rPr lang="en-US" dirty="0"/>
              <a:t>The convergence of enterprise and consumer IT</a:t>
            </a:r>
          </a:p>
        </p:txBody>
      </p:sp>
      <p:sp>
        <p:nvSpPr>
          <p:cNvPr id="9" name="Rectangle 8"/>
          <p:cNvSpPr/>
          <p:nvPr/>
        </p:nvSpPr>
        <p:spPr>
          <a:xfrm>
            <a:off x="759342" y="4771156"/>
            <a:ext cx="4102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The belief that the more data you have the more insights and answers will rise automatically from the pool of ones and zeros.</a:t>
            </a:r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4450625" y="5749768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The shift (for individuals) from consuming data to creating data.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29244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analysis</a:t>
            </a:r>
            <a:endParaRPr lang="en-US" dirty="0"/>
          </a:p>
        </p:txBody>
      </p:sp>
      <p:pic>
        <p:nvPicPr>
          <p:cNvPr id="4" name="visu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07389" y="1886618"/>
            <a:ext cx="7795403" cy="497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35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agcl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990" y="785874"/>
            <a:ext cx="9850438" cy="5643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6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Analyzed the twitter data and generated the calculation views by taking the tweet counts and with different index types through the aggregation of time dimension and </a:t>
            </a:r>
            <a:r>
              <a:rPr lang="en-US" sz="2800" dirty="0" err="1" smtClean="0"/>
              <a:t>TA_tweets</a:t>
            </a:r>
            <a:r>
              <a:rPr lang="en-US" sz="2800" dirty="0"/>
              <a:t> </a:t>
            </a:r>
            <a:r>
              <a:rPr lang="en-US" sz="2800" dirty="0" smtClean="0"/>
              <a:t>using SAP HANA.</a:t>
            </a:r>
          </a:p>
          <a:p>
            <a:r>
              <a:rPr lang="en-US" sz="2800" dirty="0" smtClean="0"/>
              <a:t>We can see the data in a visual format which is easily understandable by using the SAP LUMIRA.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053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600" dirty="0" smtClean="0"/>
              <a:t>To facilitate the work we would like to develop a mobile application and web application for the organizations using OData services in SAP HANA.</a:t>
            </a:r>
          </a:p>
          <a:p>
            <a:r>
              <a:rPr lang="en-US" sz="3600" dirty="0" smtClean="0"/>
              <a:t>We would like to improve the work by taking multiple keywords at a time such as considering AMAZON, TARGET, STARBUST and other organization and to perform sentiment analysis by the tweets from the twitter.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7004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8498" y="2099709"/>
            <a:ext cx="9007579" cy="1966174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1304" y="294226"/>
            <a:ext cx="4420652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b="1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ea typeface="Arial Unicode MS" pitchFamily="34" charset="-128"/>
                <a:cs typeface="Arial Unicode MS" pitchFamily="34" charset="-128"/>
              </a:rPr>
              <a:t>90% </a:t>
            </a:r>
            <a:r>
              <a:rPr lang="en-US" sz="4000" kern="0" dirty="0" smtClean="0">
                <a:ea typeface="Arial Unicode MS" pitchFamily="34" charset="-128"/>
                <a:cs typeface="Arial Unicode MS" pitchFamily="34" charset="-128"/>
              </a:rPr>
              <a:t>of </a:t>
            </a:r>
            <a:r>
              <a:rPr lang="en-US" sz="4000" b="1" kern="0" dirty="0" smtClean="0">
                <a:solidFill>
                  <a:srgbClr val="FF0000"/>
                </a:solidFill>
                <a:ea typeface="Arial Unicode MS" pitchFamily="34" charset="-128"/>
                <a:cs typeface="Arial Unicode MS" pitchFamily="34" charset="-128"/>
              </a:rPr>
              <a:t>500</a:t>
            </a:r>
            <a:r>
              <a:rPr lang="en-US" sz="4000" kern="0" dirty="0" smtClean="0">
                <a:ea typeface="Arial Unicode MS" pitchFamily="34" charset="-128"/>
                <a:cs typeface="Arial Unicode MS" pitchFamily="34" charset="-128"/>
              </a:rPr>
              <a:t> world biggest companies have </a:t>
            </a:r>
            <a:r>
              <a:rPr lang="en-US" sz="4000" b="1" kern="0" dirty="0" smtClea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BIG DATA </a:t>
            </a:r>
            <a:r>
              <a:rPr lang="en-US" sz="4000" kern="0" dirty="0" smtClean="0">
                <a:ea typeface="Arial Unicode MS" pitchFamily="34" charset="-128"/>
                <a:cs typeface="Arial Unicode MS" pitchFamily="34" charset="-128"/>
              </a:rPr>
              <a:t>projects.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12948" y="3655151"/>
            <a:ext cx="21542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Industry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82000" y="2874052"/>
            <a:ext cx="195846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400" kern="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ea typeface="Arial Unicode MS" pitchFamily="34" charset="-128"/>
                <a:cs typeface="Arial Unicode MS" pitchFamily="34" charset="-128"/>
              </a:rPr>
              <a:t>Retail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24770" y="4605981"/>
            <a:ext cx="2933437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b="1" kern="0" dirty="0" smtClean="0">
                <a:solidFill>
                  <a:schemeClr val="accent1"/>
                </a:solidFill>
                <a:ea typeface="Arial Unicode MS" pitchFamily="34" charset="-128"/>
                <a:cs typeface="Arial Unicode MS" pitchFamily="34" charset="-128"/>
              </a:rPr>
              <a:t>Healthcare</a:t>
            </a:r>
            <a:endParaRPr lang="en-US" sz="4000" kern="0" dirty="0" smtClean="0">
              <a:solidFill>
                <a:schemeClr val="bg1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8502" y="4808660"/>
            <a:ext cx="35560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b="1" kern="0" dirty="0" smtClean="0">
                <a:solidFill>
                  <a:srgbClr val="002060"/>
                </a:solidFill>
                <a:ea typeface="Arial Unicode MS" pitchFamily="34" charset="-128"/>
                <a:cs typeface="Arial Unicode MS" pitchFamily="34" charset="-128"/>
              </a:rPr>
              <a:t>Sustainability</a:t>
            </a:r>
            <a:endParaRPr lang="en-US" sz="4000" kern="0" dirty="0" smtClean="0">
              <a:solidFill>
                <a:srgbClr val="00206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16773" y="5424213"/>
            <a:ext cx="209786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b="1" kern="0" dirty="0" smtClean="0">
                <a:solidFill>
                  <a:srgbClr val="0070C0"/>
                </a:solidFill>
                <a:ea typeface="Arial Unicode MS" pitchFamily="34" charset="-128"/>
                <a:cs typeface="Arial Unicode MS" pitchFamily="34" charset="-128"/>
              </a:rPr>
              <a:t>Security</a:t>
            </a:r>
            <a:endParaRPr lang="en-US" sz="4000" kern="0" dirty="0" smtClean="0">
              <a:solidFill>
                <a:srgbClr val="0070C0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568526" y="3872134"/>
            <a:ext cx="242789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fontAlgn="base">
              <a:spcBef>
                <a:spcPts val="6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en-US" sz="4000" b="1" kern="0" dirty="0" smtClean="0">
                <a:solidFill>
                  <a:srgbClr val="F25CFF"/>
                </a:solidFill>
                <a:ea typeface="Arial Unicode MS" pitchFamily="34" charset="-128"/>
                <a:cs typeface="Arial Unicode MS" pitchFamily="34" charset="-128"/>
              </a:rPr>
              <a:t>Finances</a:t>
            </a:r>
            <a:endParaRPr lang="en-US" sz="4000" kern="0" dirty="0" smtClean="0">
              <a:solidFill>
                <a:srgbClr val="F25CFF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56302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236" t="10519" r="236" b="20741"/>
          <a:stretch/>
        </p:blipFill>
        <p:spPr>
          <a:xfrm>
            <a:off x="2236460" y="0"/>
            <a:ext cx="7693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Statement of Problem: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cs typeface="Times New Roman" panose="02020603050405020304" pitchFamily="18" charset="0"/>
              </a:rPr>
              <a:t>To </a:t>
            </a:r>
            <a:r>
              <a:rPr lang="en-US" dirty="0">
                <a:cs typeface="Times New Roman" panose="02020603050405020304" pitchFamily="18" charset="0"/>
              </a:rPr>
              <a:t>build up an application to </a:t>
            </a:r>
            <a:r>
              <a:rPr lang="en-US" dirty="0" smtClean="0">
                <a:cs typeface="Times New Roman" panose="02020603050405020304" pitchFamily="18" charset="0"/>
              </a:rPr>
              <a:t>perform Text Analysis </a:t>
            </a:r>
            <a:r>
              <a:rPr lang="en-US" dirty="0">
                <a:cs typeface="Times New Roman" panose="02020603050405020304" pitchFamily="18" charset="0"/>
              </a:rPr>
              <a:t>and </a:t>
            </a:r>
            <a:r>
              <a:rPr lang="en-US" dirty="0" smtClean="0">
                <a:cs typeface="Times New Roman" panose="02020603050405020304" pitchFamily="18" charset="0"/>
              </a:rPr>
              <a:t>sustaining </a:t>
            </a:r>
            <a:r>
              <a:rPr lang="en-US" dirty="0">
                <a:cs typeface="Times New Roman" panose="02020603050405020304" pitchFamily="18" charset="0"/>
              </a:rPr>
              <a:t>to cloud database like SAP Hana and after that performing the information representation utilizing SAP Predictive </a:t>
            </a:r>
            <a:r>
              <a:rPr lang="en-US" dirty="0" smtClean="0">
                <a:cs typeface="Times New Roman" panose="02020603050405020304" pitchFamily="18" charset="0"/>
              </a:rPr>
              <a:t>Analysis visually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7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RESEARCHH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Which </a:t>
            </a:r>
            <a:r>
              <a:rPr lang="en-US" dirty="0"/>
              <a:t>platform is needed and efficient to develop an application?</a:t>
            </a:r>
            <a:endParaRPr lang="en-US" dirty="0"/>
          </a:p>
          <a:p>
            <a:pPr lvl="0"/>
            <a:r>
              <a:rPr lang="en-US" dirty="0"/>
              <a:t>Is it necessary to add web services for login and registration of end users?</a:t>
            </a:r>
            <a:endParaRPr lang="en-US" dirty="0"/>
          </a:p>
          <a:p>
            <a:pPr lvl="0"/>
            <a:r>
              <a:rPr lang="en-US" dirty="0"/>
              <a:t>How to fetch the old data from the twitter if needed?</a:t>
            </a:r>
            <a:endParaRPr lang="en-US" dirty="0"/>
          </a:p>
          <a:p>
            <a:pPr lvl="0"/>
            <a:r>
              <a:rPr lang="en-US" dirty="0"/>
              <a:t>Can we fetch the data of local organization for Text Analysis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606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Main objective is to convert the unstructured data to structured data</a:t>
            </a:r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ask </a:t>
            </a:r>
            <a:r>
              <a:rPr lang="en-US" dirty="0"/>
              <a:t>is to store the ongoing information from social network (twitter) and this information is used for text analysis and also sentiment analysis and additionally perform Segmentation utilizing SAP HANA </a:t>
            </a:r>
            <a:r>
              <a:rPr lang="en-US" dirty="0" smtClean="0"/>
              <a:t>clustering and using SAP LUMIRA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Delimitations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/>
          </a:p>
          <a:p>
            <a:pPr lvl="0"/>
            <a:r>
              <a:rPr lang="en-US" dirty="0" smtClean="0"/>
              <a:t>We </a:t>
            </a:r>
            <a:r>
              <a:rPr lang="en-US" dirty="0"/>
              <a:t>use a particular word to extract the tweets related to particular word.</a:t>
            </a:r>
          </a:p>
          <a:p>
            <a:pPr lvl="0"/>
            <a:r>
              <a:rPr lang="en-US" dirty="0"/>
              <a:t>Application is only for real time data feeds.</a:t>
            </a:r>
          </a:p>
          <a:p>
            <a:pPr lvl="0"/>
            <a:r>
              <a:rPr lang="en-US" dirty="0"/>
              <a:t>Every tweets cannot be retrieved at once and also the fetched data depends on the keyword we gave at the time of interacting with the Twitter API.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54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243</TotalTime>
  <Words>1021</Words>
  <Application>Microsoft Macintosh PowerPoint</Application>
  <PresentationFormat>Widescreen</PresentationFormat>
  <Paragraphs>213</Paragraphs>
  <Slides>34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Arial Unicode MS</vt:lpstr>
      <vt:lpstr>Calibri</vt:lpstr>
      <vt:lpstr>Consolas</vt:lpstr>
      <vt:lpstr>Rockwell</vt:lpstr>
      <vt:lpstr>Rockwell Condensed</vt:lpstr>
      <vt:lpstr>Rockwell Extra Bold</vt:lpstr>
      <vt:lpstr>Times New Roman</vt:lpstr>
      <vt:lpstr>Wingdings</vt:lpstr>
      <vt:lpstr>Arial</vt:lpstr>
      <vt:lpstr>Wood Type</vt:lpstr>
      <vt:lpstr>Twitter analytics using sap hana and sap lumira </vt:lpstr>
      <vt:lpstr>AGENDA</vt:lpstr>
      <vt:lpstr>BIG DATA DEFINITION(S)</vt:lpstr>
      <vt:lpstr>PowerPoint Presentation</vt:lpstr>
      <vt:lpstr>PowerPoint Presentation</vt:lpstr>
      <vt:lpstr>Statement of Problem:</vt:lpstr>
      <vt:lpstr>RESEARCHH QUESTIONS</vt:lpstr>
      <vt:lpstr>OBJECTIVES</vt:lpstr>
      <vt:lpstr>Delimitations</vt:lpstr>
      <vt:lpstr>Involved Design:</vt:lpstr>
      <vt:lpstr>Continued…</vt:lpstr>
      <vt:lpstr>Architecture</vt:lpstr>
      <vt:lpstr>PowerPoint Presentation</vt:lpstr>
      <vt:lpstr>PowerPoint Presentation</vt:lpstr>
      <vt:lpstr>TEXT ANALYSIS</vt:lpstr>
      <vt:lpstr>FULL TEXT INDEX</vt:lpstr>
      <vt:lpstr>CHARACTERISTICS</vt:lpstr>
      <vt:lpstr>CORE AND DOMAIN EXTRACTION</vt:lpstr>
      <vt:lpstr>HOW DOES IT WORKS?</vt:lpstr>
      <vt:lpstr>SUPPORTED ENTITY TYPES</vt:lpstr>
      <vt:lpstr>HOW TO DO IT?</vt:lpstr>
      <vt:lpstr>CONFIGURING TEXT ANALYSIS</vt:lpstr>
      <vt:lpstr>TEXT ANALYSIS RESULTS</vt:lpstr>
      <vt:lpstr>EXAMPLE</vt:lpstr>
      <vt:lpstr>TWEETS TABLE</vt:lpstr>
      <vt:lpstr>SENTIMENT ANALYSIS</vt:lpstr>
      <vt:lpstr>Voice of customer(domain extraction)</vt:lpstr>
      <vt:lpstr>example</vt:lpstr>
      <vt:lpstr>Sentiment rules</vt:lpstr>
      <vt:lpstr>Twitter analysis</vt:lpstr>
      <vt:lpstr>PowerPoint Presentation</vt:lpstr>
      <vt:lpstr>Conclusion</vt:lpstr>
      <vt:lpstr>Future work</vt:lpstr>
      <vt:lpstr>THANK YOU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APPLICATION DEVELOPMENT FOR TEXT ANALYSIS USING SAP HANA AND A MOBILE PLATFORM</dc:title>
  <dc:creator>praveen vangala</dc:creator>
  <cp:lastModifiedBy>Microsoft Office User</cp:lastModifiedBy>
  <cp:revision>19</cp:revision>
  <dcterms:created xsi:type="dcterms:W3CDTF">2016-03-31T17:20:21Z</dcterms:created>
  <dcterms:modified xsi:type="dcterms:W3CDTF">2016-11-02T16:10:03Z</dcterms:modified>
</cp:coreProperties>
</file>